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5"/>
    <p:restoredTop sz="94643"/>
  </p:normalViewPr>
  <p:slideViewPr>
    <p:cSldViewPr snapToGrid="0">
      <p:cViewPr varScale="1">
        <p:scale>
          <a:sx n="115" d="100"/>
          <a:sy n="115" d="100"/>
        </p:scale>
        <p:origin x="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F68D-FBA4-82EB-7EB5-C678741B8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86A3E-6072-4E5A-DC7E-6759D557C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743D9-E038-32E4-6766-1B2D4837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92D9D-915A-B0DC-91FE-0415B92D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30DE9-BD15-2790-DA02-5B0FAFD90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60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AC078-1EC3-C9B0-B760-D9E95EF70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B24BF3-A90F-B09E-7A7E-12915F116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B7922-58E6-42A0-8711-20ECC432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EB525-D694-11AB-E222-2D4D01FBD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EA092-3DAB-9D09-17C2-5B0F6D40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68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13CF21-D672-5D47-834F-AD134C694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2E32B-CA0D-559A-51BA-CE2AC2273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22D13-37E6-1AC2-B7EA-2BB294CF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6F666-223B-E8DD-6A01-51D8EF166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C8B53-2017-D074-0BA7-DB0F8B0A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37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1F98-0B02-2ED2-8E6B-DE654EE3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AD72C-8509-4E99-3E55-697681D06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570E-F90E-22BD-299F-20716138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14634-EF7D-C60F-70DE-FF3AC84CB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D1E82-C572-175D-EC37-21BE81FED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36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A364-130C-C97C-89DA-08F138A8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46F17-0016-38EE-E2D2-0F246ADF0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751B8-FF76-7B11-36FD-312904279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89A3E-71AA-52D3-B81E-B57446172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90336-1ACB-D3DD-10AC-6B3A03BF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86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714F9-20AD-6A79-EBE9-5C0375C51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697C1-15E4-B333-2B3F-C8AD3A260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F7E5F-D1E7-BDD3-2740-7402B52AB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0F5DA-22C3-BC99-87DF-B9FF168C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C8BAE-09BE-5007-CC28-25E0FED0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2E968-F2C1-5956-76AA-813ED779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78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04CCB-9B8D-5031-39A7-BCB58D7CF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C0093-2010-E388-EC02-60499DECA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DD069-7B17-9331-A804-412B9FDB4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9F18F-2B2E-BA79-AD04-0EBE64B50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1C2EF-C6F0-7530-05A8-7E7D817D1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67997-8B03-2656-B66B-90425606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65E3BF-151F-F613-F147-74FC7A15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726AEC-CED2-F0E4-C3E6-9996BB852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08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1A223-1371-1667-DFA2-CC17C99AA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3AE2D0-A3E3-4774-DE27-3D5BCF096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E53A8-72A4-BBDC-BB74-FADE71B4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8F1C8E-C62B-0C2B-44B9-B55C3BB8C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25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60EFA-EE59-FAB6-6922-D7BB8DFEA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A9457-59FF-15D4-9BE9-B795E660E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D04AC-6534-E03B-408D-905EC9A0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4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85D2-2A0B-408C-854A-ADD926EC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557CA-DAB0-E202-EB44-EED440634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8B371-B717-B3A9-6009-93CCEFB38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898AC-E80D-4138-183B-30EAC5810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CBCB4-EEAA-3EA9-9A59-7896C37C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05336-AB17-FD16-CCA8-A0F4EBBA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16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A082D-B4F7-987E-0EFC-973DB68E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5EECCC-D765-4F73-C7FF-51B13FBAEF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B986A-6F63-0E16-BD9D-7D35BCF5E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A9CBC-36C4-DE24-A41A-18B463942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5ADF6-2D86-994F-FD40-3FE35DAD3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28CE1-49F2-255F-6297-EE7384E6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78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710142-6C20-6F4E-8E88-3C8B4B66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EB46C-D329-C9F3-033D-870339676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2E5BF-D9B5-4B13-1E9F-5BCB79A0C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9B12F4-208A-9446-ADAE-FA22BC20C48F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43781-2E1A-8313-8D2D-67C09271E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DCDB4-7204-4011-65F9-AED9518E8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015CBE-4B85-6944-89C3-EC6D55C14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3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0D33C-4FFD-E7E1-88EF-BC3235D8B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-7340"/>
            <a:ext cx="54864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</a:rPr>
              <a:t>Question 1: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are studying how cancer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cells adhere to a nanostructured titanium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implant surface. You have access to: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Tx/>
              <a:buChar char="-"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AFM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(contact, tapping, force spectroscopy)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Tx/>
              <a:buChar char="-"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STM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(Scanning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Tunneling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Microscopy)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Tx/>
              <a:buChar char="-"/>
            </a:pP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FluidFM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(hollow AFM cantilever with pressure control)</a:t>
            </a:r>
          </a:p>
          <a:p>
            <a:pPr marL="342900" indent="-342900">
              <a:lnSpc>
                <a:spcPct val="100000"/>
              </a:lnSpc>
              <a:spcBef>
                <a:spcPts val="2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Which technique(s) would you choose for each goal and why?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a) Visualize roughness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b) Measure cell–surface adhesion forces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c) Inject dye inside a cell</a:t>
            </a:r>
          </a:p>
          <a:p>
            <a:pPr marL="342900" indent="-342900">
              <a:lnSpc>
                <a:spcPct val="100000"/>
              </a:lnSpc>
              <a:spcBef>
                <a:spcPts val="2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Explain why STM is not suitable for this biological sample.</a:t>
            </a:r>
          </a:p>
          <a:p>
            <a:pPr marL="342900" indent="-342900">
              <a:lnSpc>
                <a:spcPct val="100000"/>
              </a:lnSpc>
              <a:spcBef>
                <a:spcPts val="2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Explain the difference between AFM contact mode and non-contact mode, and which is better for imaging soft biological samples.</a:t>
            </a:r>
          </a:p>
          <a:p>
            <a:pPr marL="342900" indent="-342900">
              <a:lnSpc>
                <a:spcPct val="100000"/>
              </a:lnSpc>
              <a:spcBef>
                <a:spcPts val="2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What information does force–distance curve give in AFM? Name two parameters.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6CE487-D56E-3265-A7BA-25E6B19B0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3879315"/>
            <a:ext cx="12824749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</a:rPr>
              <a:t>Question 2: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functionalize a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SiO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₂ surface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with a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hydrated polymer brush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to reduce protein fouling.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monitor deposition using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QCM-D and ellipsometry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simultaneously. You observe:</a:t>
            </a:r>
          </a:p>
          <a:p>
            <a:pPr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QCM-D: large decrease in frequency + large dissipation → soft, hydrated layer</a:t>
            </a:r>
          </a:p>
          <a:p>
            <a:pPr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Ellipsometry: thickness = 12 nm (dry thickness)</a:t>
            </a:r>
          </a:p>
          <a:p>
            <a:pPr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Adding protein solution gives small additional mass in QCM-D, but no change in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ellipsometric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thickness</a:t>
            </a:r>
          </a:p>
          <a:p>
            <a:pPr marL="34290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Why does QCM-D detect more mass than ellipsometry?</a:t>
            </a:r>
          </a:p>
          <a:p>
            <a:pPr marL="34290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Why does the hydrated polymer give a large dissipation?</a:t>
            </a:r>
          </a:p>
          <a:p>
            <a:pPr marL="34290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Why might proteins show strong QCM-D signal but no ellipsometry signal?</a:t>
            </a:r>
          </a:p>
          <a:p>
            <a:pPr marL="34290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Propose one application where combining QCM-D + ellipsometry is powerful.</a:t>
            </a:r>
          </a:p>
          <a:p>
            <a:pPr marL="34290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Given a frequency change of –20 Hz, calculate the wet thickness using the Sauerbrey equation and compare it to the 12 nm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ellipsometric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thickness.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FEFC1E8-F96D-70B2-796F-AEC1FC06DE55}"/>
              </a:ext>
            </a:extLst>
          </p:cNvPr>
          <p:cNvSpPr txBox="1">
            <a:spLocks/>
          </p:cNvSpPr>
          <p:nvPr/>
        </p:nvSpPr>
        <p:spPr>
          <a:xfrm>
            <a:off x="5280927" y="0"/>
            <a:ext cx="6937094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CH" sz="1400" u="sng" dirty="0">
                <a:latin typeface="Arial" panose="020B0604020202020204" pitchFamily="34" charset="0"/>
                <a:cs typeface="Arial" panose="020B0604020202020204" pitchFamily="34" charset="0"/>
              </a:rPr>
              <a:t>Question 3: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immobilize a receptor on a gold SPR chip to study binding of a new therapeutic protein.You observe:</a:t>
            </a:r>
          </a:p>
          <a:p>
            <a:pPr lvl="0"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SPR: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real-time binding curves; equilibrium constant measurable</a:t>
            </a:r>
          </a:p>
          <a:p>
            <a:pPr lvl="0"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OWLS: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similar binding curves but lower signal noise</a:t>
            </a:r>
          </a:p>
          <a:p>
            <a:pPr lvl="0">
              <a:lnSpc>
                <a:spcPct val="100000"/>
              </a:lnSpc>
              <a:spcBef>
                <a:spcPts val="400"/>
              </a:spcBef>
              <a:buFontTx/>
              <a:buChar char="-"/>
            </a:pP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Ellipsometry: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only thickness change, no kinetic resolution</a:t>
            </a: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do SPR and OWLS give real-time binding curves but ellipsometry does not?</a:t>
            </a: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does SPR only work on gold while ellipsometry and OWLS work on many substrates?</a:t>
            </a: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Compare what physical property each technique measures (refractive index, mass, angle shift…).</a:t>
            </a: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Which technique would you choose to measure: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a) kinetics (k_on / k_off)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b) absolute thickness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c) adsorption in a highly hydrated, soft film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d) binding on an insulating substrate (e.g., glass)</a:t>
            </a:r>
          </a:p>
        </p:txBody>
      </p:sp>
    </p:spTree>
    <p:extLst>
      <p:ext uri="{BB962C8B-B14F-4D97-AF65-F5344CB8AC3E}">
        <p14:creationId xmlns:p14="http://schemas.microsoft.com/office/powerpoint/2010/main" val="150013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1023-3CEC-8AB9-D011-5F2814F0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2EC66-9AF4-D744-DD5D-A0502A8AC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Q1 — Which technique for which goal?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Image roughness: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AFM (tapping mode)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Measure cell adhesion forces: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AFM force spectroscopy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Inject dye to one cell: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FluidFM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(hollow cantilever)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Q2 — Why STM is not suitable?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Needs conductive, very clean, very rigid surfaces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Biology is soft + in liquid → STM cannot work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Q3 — Contact vs non-contact AFM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tip touches sample, good resolution but damages soft samples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Non-contact/tapping: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gentler, better for cells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Q4 — Force–distance curve gives: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Adhesion force, stiffness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, snap-in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53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CD882-61DF-143B-6624-920818E0F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9FF6-A1E0-C988-0E8B-97C27CDEF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C337B-8942-C214-925E-3686EFDC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Q1 — Why does QCM-D measure more mass?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Detects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wet mass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(polymer + trapped water)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Ellipsometry measures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dry thickness only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Q2 — Why large dissipation?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Polymer brush is soft, hydrated, moves with liquid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Q3 — Why proteins visible in QCM-D only?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Proteins enter the wet polymer layer → increase mass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Do not thicken the dry layer → ellipsometry unchanged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Q4 — Application of QCM + ellipsometry?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Studying polymer hydration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Antifouling coatings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Protein adsorption in real time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576572-539F-3DBB-7F1A-EAB1829ECC40}"/>
              </a:ext>
            </a:extLst>
          </p:cNvPr>
          <p:cNvSpPr txBox="1"/>
          <p:nvPr/>
        </p:nvSpPr>
        <p:spPr>
          <a:xfrm>
            <a:off x="6623824" y="1263024"/>
            <a:ext cx="537488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Q5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Sauerbrey constant: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17.7 ng/cm²/Hz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Density ≈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1 g/cm³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Mass per area: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 = 20 Hz × 17.7 ng/cm² =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354 ng/cm²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Convert to thickness: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Thickness = mass/density =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354 ng/cm² =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3.54 nm (wet thickness)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QCM-D wet thickness ≈ 3.5 nm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Ellipsometry dry thickness = 12 nm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is exactly what is expected: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QCM-D measures the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wet dynamic layer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not the total dry polymer height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Ellipsometry measures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only the dry polymer height (12 nm)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→ This contrast is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why combining both techniques is powerful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54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80513-5A84-5E4C-EC5A-812BFDF87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8DF55-0AD2-E56B-1FA5-CD705663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BD89-0971-D6AE-CA92-6DF6A94C2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6343185" cy="40117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Q1 — Why SPR &amp; OWLS show real-time binding?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SPR and OWLS measure </a:t>
            </a:r>
            <a:r>
              <a:rPr lang="en-GB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resonant optical conditions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When proteins bind, they change the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local refractive index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which causes the resonant angle/mode to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shift continuously in real time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These resonant methods have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fast time resolution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(~10–100 Hz).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→ They track binding </a:t>
            </a:r>
            <a:r>
              <a:rPr lang="en-GB" sz="1600" i="1" dirty="0">
                <a:latin typeface="Arial" panose="020B0604020202020204" pitchFamily="34" charset="0"/>
                <a:cs typeface="Arial" panose="020B0604020202020204" pitchFamily="34" charset="0"/>
              </a:rPr>
              <a:t>as it happens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Ellipsometry does NOT measure a resonance.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It measures the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change in polarization (</a:t>
            </a:r>
            <a:r>
              <a:rPr lang="el-GR" sz="1600" b="1" dirty="0">
                <a:latin typeface="Arial" panose="020B0604020202020204" pitchFamily="34" charset="0"/>
                <a:cs typeface="Arial" panose="020B0604020202020204" pitchFamily="34" charset="0"/>
              </a:rPr>
              <a:t>Ψ, Δ)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after reflection.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To extract thickness or refractive index, you must: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record polarization change</a:t>
            </a:r>
          </a:p>
          <a:p>
            <a:pPr lvl="1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fit it through an optical model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process makes ellipsometry: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slower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less sensitive to small dynamic changes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not suitable for real-time kinetics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→ Therefore: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ellipsometry gives only end-point thickness, not kinetic curves.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B7624F-08C7-A476-97A6-37AE8D95B8D1}"/>
              </a:ext>
            </a:extLst>
          </p:cNvPr>
          <p:cNvSpPr txBox="1"/>
          <p:nvPr/>
        </p:nvSpPr>
        <p:spPr>
          <a:xfrm>
            <a:off x="7541941" y="1690687"/>
            <a:ext cx="465005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Q2 — Why SPR only on gold?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Surface plasmons require gold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OWLS and ellipsometry work on glass, polymers, silica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Q3 — What each technique measures?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SPR: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refractive index at gold surface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OWLS: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refractive index in waveguide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Ellipsometry: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film thickness + optical properties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Q4 — Which technique for what?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Kinetics: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SPR or OWLS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Thickness: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Ellipsometry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Hydrated films: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QCM-D or OWLS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Insulating substrate: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OWLS or ellipsometry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95978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941</Words>
  <Application>Microsoft Macintosh PowerPoint</Application>
  <PresentationFormat>Widescreen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Question 1</vt:lpstr>
      <vt:lpstr>Question 2</vt:lpstr>
      <vt:lpstr>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8</cp:revision>
  <dcterms:created xsi:type="dcterms:W3CDTF">2025-11-26T12:27:43Z</dcterms:created>
  <dcterms:modified xsi:type="dcterms:W3CDTF">2025-11-28T14:02:12Z</dcterms:modified>
</cp:coreProperties>
</file>